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  <p:sldId id="27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4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1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4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1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6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7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4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7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1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55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ibliotekarska-slok@znp.edu.p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ęka trzymająca pióro i cienie na arkuszu">
            <a:extLst>
              <a:ext uri="{FF2B5EF4-FFF2-40B4-BE49-F238E27FC236}">
                <a16:creationId xmlns:a16="http://schemas.microsoft.com/office/drawing/2014/main" id="{D93D38BA-F156-AD8C-6C04-E2795F9B89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4" b="2560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DFF5F51-02FE-9ACE-8020-E1282BA52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pl-PL" sz="4800" dirty="0">
                <a:solidFill>
                  <a:srgbClr val="FFFFFF"/>
                </a:solidFill>
              </a:rPr>
              <a:t>Wyniki ankiety dla Nauczycieli Bibliotekarzy Szkolnych 2025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8E88C86-289D-E9DC-B888-9E9E59659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endParaRPr lang="pl-PL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64E3CE82-CAF1-82B8-CFC6-C0244D843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23" y="1827092"/>
            <a:ext cx="2222977" cy="322791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94A0E015-EB36-93DE-F18F-CC6A142734A6}"/>
              </a:ext>
            </a:extLst>
          </p:cNvPr>
          <p:cNvSpPr txBox="1"/>
          <p:nvPr/>
        </p:nvSpPr>
        <p:spPr>
          <a:xfrm>
            <a:off x="9053565" y="6149591"/>
            <a:ext cx="26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+mj-lt"/>
              </a:rPr>
              <a:t>Zebrano 1825 odpowiedzi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AAC5F55-AA16-3AB0-32F5-610BCF53D285}"/>
              </a:ext>
            </a:extLst>
          </p:cNvPr>
          <p:cNvSpPr txBox="1"/>
          <p:nvPr/>
        </p:nvSpPr>
        <p:spPr>
          <a:xfrm>
            <a:off x="730765" y="756700"/>
            <a:ext cx="10722807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+mj-lt"/>
              </a:rPr>
              <a:t>Obraz współczesnej biblioteki szkolnej w świetle ogólnopolskich badań</a:t>
            </a:r>
          </a:p>
        </p:txBody>
      </p:sp>
    </p:spTree>
    <p:extLst>
      <p:ext uri="{BB962C8B-B14F-4D97-AF65-F5344CB8AC3E}">
        <p14:creationId xmlns:p14="http://schemas.microsoft.com/office/powerpoint/2010/main" val="137660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8D59237-8127-DBE7-3218-DCDD26EF4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89" y="735096"/>
            <a:ext cx="7163421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7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577555E-AC69-430D-5AC4-AB4351B53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0" y="1230439"/>
            <a:ext cx="7140559" cy="43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8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5CBAB38-4724-3D63-08C7-CACE9AA42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86" y="639838"/>
            <a:ext cx="7239627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FFC9A09-7054-51D0-CD8E-690279650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56" y="220702"/>
            <a:ext cx="7483488" cy="64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CB2D2FE-55A2-C544-886C-3ADB095D1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86" y="1058974"/>
            <a:ext cx="7018628" cy="47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3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D25CBC2-FFE1-8FD2-822D-20C7123F6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27" y="1078026"/>
            <a:ext cx="6988146" cy="47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0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1519750-3972-3103-F00F-AA5B9D17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807" y="483615"/>
            <a:ext cx="7224386" cy="589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B8058EF-6994-6376-204E-C649B9AF2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69" y="2198263"/>
            <a:ext cx="7178662" cy="24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70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1A0574E-6F13-D0B8-E9E6-E80F0F784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41" y="1001819"/>
            <a:ext cx="7125317" cy="48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12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87F81D4-AC7A-9631-0F8D-F472ABCD0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69" y="616976"/>
            <a:ext cx="7178662" cy="56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3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008A0D9-23B2-1A9B-1B9E-6AA331A32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73" y="0"/>
            <a:ext cx="10519098" cy="6508955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45522963-9520-BC41-797E-258BD07D6EC2}"/>
              </a:ext>
            </a:extLst>
          </p:cNvPr>
          <p:cNvSpPr/>
          <p:nvPr/>
        </p:nvSpPr>
        <p:spPr>
          <a:xfrm>
            <a:off x="10038735" y="88490"/>
            <a:ext cx="1425678" cy="44245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337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D9B02B6-E8B5-C994-A2AA-AB41D9ED7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4" y="392228"/>
            <a:ext cx="4503171" cy="5617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Jako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inicjatorka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opracowania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ankiety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pragnę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wyrazić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wdzięczność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całemu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Zespołowi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Redakcyjnemu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Składam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serdeczne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podziękowania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za non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profitową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pracę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merytoryczną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liczne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godziny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poświęcone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poza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obowiązkami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zawodowymi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oraz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osobiste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zaangażowanie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w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realizację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tego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wymagającego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zadania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Szczególne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wyrazy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uznania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kieruję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następujących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b="1" dirty="0" err="1">
                <a:solidFill>
                  <a:schemeClr val="accent2">
                    <a:lumMod val="75000"/>
                  </a:schemeClr>
                </a:solidFill>
              </a:rPr>
              <a:t>osób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br>
              <a:rPr lang="en-US" sz="1900" b="1" dirty="0"/>
            </a:br>
            <a:br>
              <a:rPr lang="en-US" sz="1900" b="1" dirty="0"/>
            </a:br>
            <a:br>
              <a:rPr lang="en-US" sz="1900" dirty="0"/>
            </a:br>
            <a:br>
              <a:rPr lang="en-US" sz="1900" b="1" dirty="0"/>
            </a:br>
            <a:endParaRPr lang="en-US" sz="1900" b="1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0ADC89C-EB4E-4AA5-ABBD-448BEC5FA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76800" y="723900"/>
            <a:ext cx="0" cy="54494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łonie u góry">
            <a:extLst>
              <a:ext uri="{FF2B5EF4-FFF2-40B4-BE49-F238E27FC236}">
                <a16:creationId xmlns:a16="http://schemas.microsoft.com/office/drawing/2014/main" id="{B3113050-E27F-A75C-F00B-712A421351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2" r="-1" b="-1"/>
          <a:stretch>
            <a:fillRect/>
          </a:stretch>
        </p:blipFill>
        <p:spPr>
          <a:xfrm>
            <a:off x="5820822" y="364011"/>
            <a:ext cx="5182913" cy="222768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FBCAB69-D669-CB99-D6A3-EEC6BC81EB6E}"/>
              </a:ext>
            </a:extLst>
          </p:cNvPr>
          <p:cNvSpPr txBox="1"/>
          <p:nvPr/>
        </p:nvSpPr>
        <p:spPr>
          <a:xfrm>
            <a:off x="5820822" y="2591692"/>
            <a:ext cx="5675853" cy="3927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Prezes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Okręgu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Śląskiego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Anety Mastalerz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oraz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Damian Bader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Zofia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Cofałka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Anna Hiller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Karolina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Jakóbczyk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-Zimny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Agnieszka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Kłyk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Mirosław Kozik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Magdalena Krawczyk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Edyta Książek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Aleksandra Lisowska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Renata Sowada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Beata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Wolna-Kudełko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Serdecznie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podziękowania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składam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również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Przewodniczącej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Członkom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Okręgowej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Sekcji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Szkolnictwa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accent2">
                    <a:lumMod val="75000"/>
                  </a:schemeClr>
                </a:solidFill>
                <a:latin typeface="+mj-lt"/>
              </a:rPr>
              <a:t>Zawodowego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b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			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Danuta Jeziorowska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7DAE813-681E-3FEB-C983-A569EB792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55" y="4076249"/>
            <a:ext cx="1064203" cy="154529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F7D9314-99C0-0B0B-8C7D-FBB992259B96}"/>
              </a:ext>
            </a:extLst>
          </p:cNvPr>
          <p:cNvSpPr txBox="1"/>
          <p:nvPr/>
        </p:nvSpPr>
        <p:spPr>
          <a:xfrm>
            <a:off x="305401" y="5717513"/>
            <a:ext cx="4345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j-lt"/>
              </a:rPr>
              <a:t>Zapraszamy do kontaktu: </a:t>
            </a:r>
            <a:r>
              <a:rPr lang="pl-PL" sz="1400" u="sng" dirty="0">
                <a:latin typeface="+mj-lt"/>
                <a:hlinkClick r:id="rId4"/>
              </a:rPr>
              <a:t>bibliotekarska-slok@znp.edu.pl</a:t>
            </a:r>
            <a:endParaRPr lang="pl-PL" sz="1400" dirty="0">
              <a:latin typeface="+mj-lt"/>
            </a:endParaRPr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E96F2A8-3869-8C4A-F8C9-DCF5D72B83A5}"/>
              </a:ext>
            </a:extLst>
          </p:cNvPr>
          <p:cNvSpPr txBox="1"/>
          <p:nvPr/>
        </p:nvSpPr>
        <p:spPr>
          <a:xfrm>
            <a:off x="127822" y="6518787"/>
            <a:ext cx="1206417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b="1" dirty="0">
                <a:latin typeface="+mj-lt"/>
              </a:rPr>
              <a:t>© 2026 Okręgowa Sekcja Bibliotekarska przy Okręgu Śląskim Związku Nauczycielstwa Polskiego w Katowicach. Wszelkie prawa zastrzeżone. Kopiowanie i rozpowszechnianie materiałów bez zgody Sekcji zabronione.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698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63131803-C8D0-C7D2-A244-E428648C0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27" y="616976"/>
            <a:ext cx="7209145" cy="56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0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1863C1C-687D-7E7B-2477-FF0EAA7D3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14" y="1760075"/>
            <a:ext cx="7292972" cy="33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5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2F3F2D5-7E30-559F-6316-B322504F5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824" y="696993"/>
            <a:ext cx="7064352" cy="54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0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A89026-6AE4-FF50-4C49-50AF27188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41" y="639838"/>
            <a:ext cx="7125317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0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3685E4A-4018-3923-DE92-3B019211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75" y="1199957"/>
            <a:ext cx="7026249" cy="44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3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3C19476-EC4C-0B11-487C-A903F4DF9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27" y="643648"/>
            <a:ext cx="7209145" cy="55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7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64DF648-2D27-1588-C040-B98EA0E19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0" y="636028"/>
            <a:ext cx="7140559" cy="55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873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164</Words>
  <Application>Microsoft Office PowerPoint</Application>
  <PresentationFormat>Panoramiczny</PresentationFormat>
  <Paragraphs>7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Calisto MT</vt:lpstr>
      <vt:lpstr>Univers Condensed</vt:lpstr>
      <vt:lpstr>ChronicleVTI</vt:lpstr>
      <vt:lpstr>Wyniki ankiety dla Nauczycieli Bibliotekarzy Szkolnych 2025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Jako inicjatorka opracowania ankiety pragnę wyrazić wdzięczność całemu Zespołowi Redakcyjnemu. Składam serdeczne podziękowania za non profitową pracę merytoryczną, liczne godziny poświęcone poza obowiązkami zawodowymi oraz osobiste zaangażowanie w realizację tego wymagającego zadania. Szczególne wyrazy uznania kieruję do następujących osób: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Damian Bader</dc:creator>
  <cp:lastModifiedBy>Damian Bader</cp:lastModifiedBy>
  <cp:revision>6</cp:revision>
  <dcterms:created xsi:type="dcterms:W3CDTF">2026-03-12T11:30:44Z</dcterms:created>
  <dcterms:modified xsi:type="dcterms:W3CDTF">2026-03-18T12:45:37Z</dcterms:modified>
</cp:coreProperties>
</file>